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74" r:id="rId9"/>
    <p:sldId id="273" r:id="rId10"/>
    <p:sldId id="276" r:id="rId11"/>
    <p:sldId id="280" r:id="rId12"/>
    <p:sldId id="279" r:id="rId13"/>
    <p:sldId id="271" r:id="rId14"/>
    <p:sldId id="277" r:id="rId15"/>
    <p:sldId id="27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6064"/>
  </p:normalViewPr>
  <p:slideViewPr>
    <p:cSldViewPr snapToGrid="0" snapToObjects="1">
      <p:cViewPr varScale="1">
        <p:scale>
          <a:sx n="114" d="100"/>
          <a:sy n="114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5.png>
</file>

<file path=ppt/media/image6.tiff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C01AD-D307-8941-A324-1D0E0D80E1C6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CBE89-EBDA-CA41-8E9B-F460E7D93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9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84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39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52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7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 cmpd="thickThin">
            <a:solidFill>
              <a:srgbClr val="00279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0" y="0"/>
            <a:ext cx="9144000" cy="914400"/>
            <a:chOff x="0" y="0"/>
            <a:chExt cx="9144000" cy="914400"/>
          </a:xfrm>
        </p:grpSpPr>
        <p:sp>
          <p:nvSpPr>
            <p:cNvPr id="18" name="Rectangle 17"/>
            <p:cNvSpPr/>
            <p:nvPr userDrawn="1"/>
          </p:nvSpPr>
          <p:spPr>
            <a:xfrm>
              <a:off x="0" y="0"/>
              <a:ext cx="9144000" cy="9144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6" name="Picture 2" descr="C:\Users\mamciner\Documents\Data\Data Services Manager\606.5\Web Services\images\CMDS Logos\CDS png logo files NEW 11-7-13\CDS logo 4colorBevel_wTransparent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925" y="98649"/>
              <a:ext cx="1362075" cy="7205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31287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13" descr="C:\Users\mamciner\Documents\Data\Data Services Manager\Presentations\NASAClimateDataServices_Overview\transparentnasa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379" y="6353175"/>
            <a:ext cx="578471" cy="4734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0" y="0"/>
            <a:ext cx="9144000" cy="914400"/>
            <a:chOff x="0" y="0"/>
            <a:chExt cx="9144000" cy="914400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0"/>
              <a:ext cx="9144000" cy="9144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2" descr="C:\Users\mamciner\Documents\Data\Data Services Manager\606.5\Web Services\images\CMDS Logos\CDS png logo files NEW 11-7-13\CDS logo 4colorBevel_wTransparent.png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925" y="98649"/>
              <a:ext cx="1362075" cy="7205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itle 1"/>
          <p:cNvSpPr txBox="1">
            <a:spLocks/>
          </p:cNvSpPr>
          <p:nvPr userDrawn="1"/>
        </p:nvSpPr>
        <p:spPr>
          <a:xfrm>
            <a:off x="152400" y="6486525"/>
            <a:ext cx="5181600" cy="330200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1400" dirty="0" smtClean="0">
                <a:effectLst>
                  <a:outerShdw blurRad="114300" dist="114300" dir="270000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NASA Climate Model Data Services (CDS) – http://cds.nccs.nasa.gov</a:t>
            </a:r>
            <a:endParaRPr lang="en-US" sz="1400" dirty="0">
              <a:effectLst>
                <a:outerShdw blurRad="114300" dist="114300" dir="270000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5224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8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47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2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1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5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78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3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CDC-ACDB-034F-956B-F8231C921DBD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E8E6D-F69A-BA4B-86CD-E6F54C3A1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9958" y="862566"/>
            <a:ext cx="6858000" cy="84620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Collaborative </a:t>
            </a:r>
            <a:r>
              <a:rPr lang="en-US" sz="3200" b="1" dirty="0" err="1">
                <a:solidFill>
                  <a:schemeClr val="bg1"/>
                </a:solidFill>
              </a:rPr>
              <a:t>REAnalysis</a:t>
            </a:r>
            <a:r>
              <a:rPr lang="en-US" sz="3200" b="1" dirty="0">
                <a:solidFill>
                  <a:schemeClr val="bg1"/>
                </a:solidFill>
              </a:rPr>
              <a:t/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Technical Environment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958" y="2878295"/>
            <a:ext cx="6858000" cy="775318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Jerry Potter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Laura </a:t>
            </a:r>
            <a:r>
              <a:rPr lang="en-US" dirty="0" err="1" smtClean="0">
                <a:solidFill>
                  <a:schemeClr val="bg1"/>
                </a:solidFill>
              </a:rPr>
              <a:t>Carriere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Judy Hertz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Mark </a:t>
            </a:r>
            <a:r>
              <a:rPr lang="en-US" dirty="0" err="1" smtClean="0">
                <a:solidFill>
                  <a:schemeClr val="bg1"/>
                </a:solidFill>
              </a:rPr>
              <a:t>McInerney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George </a:t>
            </a:r>
            <a:r>
              <a:rPr lang="en-US" dirty="0" err="1">
                <a:solidFill>
                  <a:schemeClr val="bg1"/>
                </a:solidFill>
              </a:rPr>
              <a:t>Britzolakis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NASA GSFC Climate Model Data Services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13" descr="C:\Users\mamciner\Documents\Data\Data Services Manager\Presentations\NASAClimateDataServices_Overview\transparentnasa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379" y="6353175"/>
            <a:ext cx="578471" cy="4734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16958" y="6353175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DSCOVREPIC</a:t>
            </a:r>
          </a:p>
          <a:p>
            <a:r>
              <a:rPr lang="en-US" sz="1050" b="1" dirty="0">
                <a:solidFill>
                  <a:schemeClr val="bg1"/>
                </a:solidFill>
              </a:rPr>
              <a:t>Earth Polychromatic Imaging Camera</a:t>
            </a:r>
          </a:p>
        </p:txBody>
      </p:sp>
    </p:spTree>
    <p:extLst>
      <p:ext uri="{BB962C8B-B14F-4D97-AF65-F5344CB8AC3E}">
        <p14:creationId xmlns:p14="http://schemas.microsoft.com/office/powerpoint/2010/main" val="693879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8377" y="-203586"/>
            <a:ext cx="7886700" cy="1325563"/>
          </a:xfrm>
        </p:spPr>
        <p:txBody>
          <a:bodyPr/>
          <a:lstStyle/>
          <a:p>
            <a:r>
              <a:rPr lang="en-US" dirty="0" smtClean="0"/>
              <a:t>QC plots generated on visgpu02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971" y="1263553"/>
            <a:ext cx="6969512" cy="51886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566" y="2575930"/>
            <a:ext cx="20406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Comparison of zonal </a:t>
            </a:r>
            <a:r>
              <a:rPr lang="en-US" smtClean="0"/>
              <a:t>average clouds between MERRA and MERRA2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1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R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2253" y="496075"/>
            <a:ext cx="6498605" cy="587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9167" y="-192435"/>
            <a:ext cx="7886700" cy="132556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High frequency QC is an </a:t>
            </a:r>
            <a:r>
              <a:rPr lang="en-US" sz="3200" smtClean="0"/>
              <a:t>additional challenge</a:t>
            </a:r>
            <a:endParaRPr lang="en-US" sz="3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955" y="965371"/>
            <a:ext cx="3713355" cy="24364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" y="3692069"/>
            <a:ext cx="3389970" cy="252373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44333" y="1377708"/>
            <a:ext cx="2754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CFSR QC picked up a problem during a 2 week period in 1986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36861" y="1208980"/>
            <a:ext cx="383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variable is ~ 2TB for reanalysis period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772" y="1678332"/>
            <a:ext cx="4853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 850 </a:t>
            </a:r>
            <a:r>
              <a:rPr lang="en-US" dirty="0" err="1" smtClean="0"/>
              <a:t>hPa</a:t>
            </a:r>
            <a:r>
              <a:rPr lang="en-US" dirty="0" smtClean="0"/>
              <a:t> and zonal average 20</a:t>
            </a:r>
            <a:r>
              <a:rPr lang="en-US" baseline="30000" dirty="0" smtClean="0"/>
              <a:t>∘</a:t>
            </a:r>
            <a:r>
              <a:rPr lang="en-US" dirty="0" smtClean="0"/>
              <a:t>S to 20</a:t>
            </a:r>
            <a:r>
              <a:rPr lang="en-US" baseline="30000" dirty="0" smtClean="0"/>
              <a:t>∘</a:t>
            </a:r>
            <a:r>
              <a:rPr lang="en-US" dirty="0" smtClean="0"/>
              <a:t>N.</a:t>
            </a:r>
          </a:p>
          <a:p>
            <a:endParaRPr lang="en-US" dirty="0"/>
          </a:p>
          <a:p>
            <a:r>
              <a:rPr lang="en-US" dirty="0" smtClean="0"/>
              <a:t>Extract one level, then make .xml file with </a:t>
            </a:r>
            <a:r>
              <a:rPr lang="en-US" dirty="0" err="1" smtClean="0"/>
              <a:t>cdscan</a:t>
            </a:r>
            <a:r>
              <a:rPr lang="en-US" dirty="0" smtClean="0"/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1619" y="3790955"/>
            <a:ext cx="2497873" cy="923329"/>
          </a:xfrm>
          <a:prstGeom prst="rect">
            <a:avLst/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solidFill>
              <a:schemeClr val="tx1"/>
            </a:solidFill>
          </a:ln>
          <a:effectLst>
            <a:outerShdw blurRad="50800" dist="50800" dir="5400000" sx="92000" sy="92000" algn="ctr" rotWithShape="0">
              <a:schemeClr val="accent4">
                <a:lumMod val="40000"/>
                <a:lumOff val="6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Air temperature at 850hPa (note impact of El Niño in 1998)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466" y="2823700"/>
            <a:ext cx="4396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4.5x10</a:t>
            </a:r>
            <a:r>
              <a:rPr lang="en-US" baseline="30000" dirty="0" smtClean="0"/>
              <a:t>11</a:t>
            </a:r>
            <a:r>
              <a:rPr lang="en-US" dirty="0" smtClean="0"/>
              <a:t> grid points for the entire time series</a:t>
            </a:r>
          </a:p>
          <a:p>
            <a:r>
              <a:rPr lang="en-US" dirty="0" smtClean="0"/>
              <a:t>1 level = 1x10</a:t>
            </a:r>
            <a:r>
              <a:rPr lang="en-US" baseline="30000" dirty="0" smtClean="0"/>
              <a:t>10</a:t>
            </a:r>
            <a:r>
              <a:rPr lang="en-US" dirty="0" smtClean="0"/>
              <a:t> grid points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165" y="4590446"/>
            <a:ext cx="2540474" cy="189131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77466" y="3622460"/>
            <a:ext cx="2497873" cy="923330"/>
          </a:xfrm>
          <a:prstGeom prst="rect">
            <a:avLst/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solidFill>
              <a:schemeClr val="tx1"/>
            </a:solidFill>
          </a:ln>
          <a:effectLst>
            <a:outerShdw blurRad="50800" dist="50800" dir="5400000" sx="92000" sy="92000" algn="ctr" rotWithShape="0">
              <a:schemeClr val="accent4">
                <a:lumMod val="40000"/>
                <a:lumOff val="6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Specific humidity over Central California</a:t>
            </a:r>
            <a:r>
              <a:rPr lang="en-US" smtClean="0"/>
              <a:t>, December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14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" y="990600"/>
            <a:ext cx="9144001" cy="5867400"/>
            <a:chOff x="0" y="990600"/>
            <a:chExt cx="9146499" cy="4088068"/>
          </a:xfrm>
        </p:grpSpPr>
        <p:sp>
          <p:nvSpPr>
            <p:cNvPr id="9" name="Rectangle 8"/>
            <p:cNvSpPr/>
            <p:nvPr/>
          </p:nvSpPr>
          <p:spPr>
            <a:xfrm>
              <a:off x="2499" y="4760117"/>
              <a:ext cx="9144000" cy="318551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1250">
                  <a:schemeClr val="bg1"/>
                </a:gs>
                <a:gs pos="66000">
                  <a:schemeClr val="bg1">
                    <a:lumMod val="9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0" y="990600"/>
              <a:ext cx="9144000" cy="3769517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lumMod val="75000"/>
                  </a:schemeClr>
                </a:gs>
                <a:gs pos="1250">
                  <a:schemeClr val="bg1"/>
                </a:gs>
                <a:gs pos="66000">
                  <a:schemeClr val="bg1">
                    <a:lumMod val="9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itle 1"/>
          <p:cNvSpPr txBox="1">
            <a:spLocks/>
          </p:cNvSpPr>
          <p:nvPr/>
        </p:nvSpPr>
        <p:spPr bwMode="auto">
          <a:xfrm>
            <a:off x="543185" y="-11225"/>
            <a:ext cx="8001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/>
              <a:t>CREATE-IP: Schedule</a:t>
            </a:r>
            <a:endParaRPr lang="en-US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585200" y="6451600"/>
            <a:ext cx="635000" cy="3302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fld id="{210AAC24-7B44-4FF2-AB71-33148A0D077C}" type="slidenum">
              <a:rPr lang="en-US" sz="1400" smtClean="0">
                <a:effectLst>
                  <a:outerShdw blurRad="114300" dist="114300" dir="270000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pPr algn="ctr" fontAlgn="auto">
                <a:spcAft>
                  <a:spcPts val="0"/>
                </a:spcAft>
                <a:defRPr/>
              </a:pPr>
              <a:t>13</a:t>
            </a:fld>
            <a:endParaRPr lang="en-US" sz="1400" dirty="0">
              <a:effectLst>
                <a:outerShdw blurRad="114300" dist="114300" dir="270000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6486525"/>
            <a:ext cx="5181600" cy="330200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1400" dirty="0" smtClean="0">
                <a:effectLst>
                  <a:outerShdw blurRad="114300" dist="114300" dir="270000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NASA Climate Model Data Services (CDS) – http://cds.nccs.nasa.gov</a:t>
            </a:r>
            <a:endParaRPr lang="en-US" sz="1400" dirty="0">
              <a:effectLst>
                <a:outerShdw blurRad="114300" dist="114300" dir="270000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grpSp>
        <p:nvGrpSpPr>
          <p:cNvPr id="65" name="Group 66"/>
          <p:cNvGrpSpPr/>
          <p:nvPr/>
        </p:nvGrpSpPr>
        <p:grpSpPr>
          <a:xfrm>
            <a:off x="332452" y="3260798"/>
            <a:ext cx="8617961" cy="945781"/>
            <a:chOff x="218502" y="3260798"/>
            <a:chExt cx="9471499" cy="945781"/>
          </a:xfrm>
        </p:grpSpPr>
        <p:sp>
          <p:nvSpPr>
            <p:cNvPr id="66" name="Right Arrow Callout 65"/>
            <p:cNvSpPr/>
            <p:nvPr/>
          </p:nvSpPr>
          <p:spPr>
            <a:xfrm>
              <a:off x="8736548" y="3260798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7" name="Right Arrow Callout 66"/>
            <p:cNvSpPr/>
            <p:nvPr/>
          </p:nvSpPr>
          <p:spPr>
            <a:xfrm>
              <a:off x="7965053" y="3260798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accent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8" name="Right Arrow Callout 67"/>
            <p:cNvSpPr/>
            <p:nvPr/>
          </p:nvSpPr>
          <p:spPr>
            <a:xfrm>
              <a:off x="7199947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9" name="Right Arrow Callout 68"/>
            <p:cNvSpPr/>
            <p:nvPr/>
          </p:nvSpPr>
          <p:spPr>
            <a:xfrm>
              <a:off x="6428452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accent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0" name="Right Arrow Callout 69"/>
            <p:cNvSpPr/>
            <p:nvPr/>
          </p:nvSpPr>
          <p:spPr>
            <a:xfrm>
              <a:off x="5652294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1" name="Right Arrow Callout 70"/>
            <p:cNvSpPr/>
            <p:nvPr/>
          </p:nvSpPr>
          <p:spPr>
            <a:xfrm>
              <a:off x="4880799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solidFill>
              <a:schemeClr val="accent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2" name="Right Arrow Callout 71"/>
            <p:cNvSpPr/>
            <p:nvPr/>
          </p:nvSpPr>
          <p:spPr>
            <a:xfrm>
              <a:off x="4105071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3" name="Right Arrow Callout 72"/>
            <p:cNvSpPr/>
            <p:nvPr/>
          </p:nvSpPr>
          <p:spPr>
            <a:xfrm>
              <a:off x="3333576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 flip="none"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" name="Right Arrow Callout 73"/>
            <p:cNvSpPr/>
            <p:nvPr/>
          </p:nvSpPr>
          <p:spPr>
            <a:xfrm>
              <a:off x="2567999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5" name="Right Arrow Callout 74"/>
            <p:cNvSpPr/>
            <p:nvPr/>
          </p:nvSpPr>
          <p:spPr>
            <a:xfrm>
              <a:off x="1796504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 flip="none"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6" name="Right Arrow Callout 75"/>
            <p:cNvSpPr/>
            <p:nvPr/>
          </p:nvSpPr>
          <p:spPr>
            <a:xfrm>
              <a:off x="1020345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7" name="Right Arrow Callout 76"/>
            <p:cNvSpPr/>
            <p:nvPr/>
          </p:nvSpPr>
          <p:spPr>
            <a:xfrm>
              <a:off x="248850" y="3261007"/>
              <a:ext cx="953453" cy="94557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8092"/>
              </a:avLst>
            </a:prstGeom>
            <a:gradFill flip="none" rotWithShape="1"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825833" y="3429000"/>
              <a:ext cx="724825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Sep 2015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567999" y="3429000"/>
              <a:ext cx="718751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Oct 2015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333577" y="3429000"/>
              <a:ext cx="770191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Nov 2015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120894" y="3429000"/>
              <a:ext cx="784856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Dec 2015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879314" y="3429000"/>
              <a:ext cx="804407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Jan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652295" y="3429000"/>
              <a:ext cx="809398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Feb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18502" y="3429000"/>
              <a:ext cx="764621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Jul 2015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029785" y="3429000"/>
              <a:ext cx="757413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Aug 2015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428453" y="3429000"/>
              <a:ext cx="794416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Mar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222869" y="3429000"/>
              <a:ext cx="777971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Apr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7965054" y="3429000"/>
              <a:ext cx="794416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May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759470" y="3429000"/>
              <a:ext cx="777971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Jun 2016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91" name="Rectangular Callout 90"/>
          <p:cNvSpPr/>
          <p:nvPr/>
        </p:nvSpPr>
        <p:spPr>
          <a:xfrm>
            <a:off x="286032" y="1172884"/>
            <a:ext cx="2349749" cy="1387033"/>
          </a:xfrm>
          <a:prstGeom prst="wedgeRectCallout">
            <a:avLst>
              <a:gd name="adj1" fmla="val -28186"/>
              <a:gd name="adj2" fmla="val 9530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  <a:effectLst>
            <a:glow rad="101600">
              <a:srgbClr val="ABE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Rectangular Callout 92"/>
          <p:cNvSpPr/>
          <p:nvPr/>
        </p:nvSpPr>
        <p:spPr>
          <a:xfrm>
            <a:off x="2903986" y="1185316"/>
            <a:ext cx="2806349" cy="1789617"/>
          </a:xfrm>
          <a:prstGeom prst="wedgeRectCallout">
            <a:avLst>
              <a:gd name="adj1" fmla="val -17598"/>
              <a:gd name="adj2" fmla="val 65386"/>
            </a:avLst>
          </a:prstGeom>
          <a:gradFill flip="none" rotWithShape="1">
            <a:gsLst>
              <a:gs pos="51000">
                <a:schemeClr val="bg1"/>
              </a:gs>
              <a:gs pos="100000">
                <a:srgbClr val="ABE9FF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B0F0"/>
            </a:solidFill>
            <a:prstDash val="sysDot"/>
          </a:ln>
          <a:effectLst>
            <a:glow rad="101600">
              <a:srgbClr val="ABE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ular Callout 94"/>
          <p:cNvSpPr/>
          <p:nvPr/>
        </p:nvSpPr>
        <p:spPr>
          <a:xfrm>
            <a:off x="5977467" y="1172884"/>
            <a:ext cx="2709333" cy="1387033"/>
          </a:xfrm>
          <a:prstGeom prst="wedgeRectCallout">
            <a:avLst>
              <a:gd name="adj1" fmla="val 22264"/>
              <a:gd name="adj2" fmla="val 83963"/>
            </a:avLst>
          </a:prstGeom>
          <a:gradFill>
            <a:gsLst>
              <a:gs pos="51000">
                <a:schemeClr val="bg1"/>
              </a:gs>
              <a:gs pos="100000">
                <a:srgbClr val="92D050"/>
              </a:gs>
            </a:gsLst>
            <a:path path="circle">
              <a:fillToRect l="50000" t="50000" r="50000" b="50000"/>
            </a:path>
          </a:gradFill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>
            <a:glow rad="101600">
              <a:schemeClr val="bg1">
                <a:lumMod val="6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/>
          <p:cNvSpPr txBox="1"/>
          <p:nvPr/>
        </p:nvSpPr>
        <p:spPr>
          <a:xfrm>
            <a:off x="298617" y="1182130"/>
            <a:ext cx="23260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1</a:t>
            </a:r>
          </a:p>
        </p:txBody>
      </p:sp>
      <p:sp>
        <p:nvSpPr>
          <p:cNvPr id="97" name="Rectangle 96"/>
          <p:cNvSpPr/>
          <p:nvPr/>
        </p:nvSpPr>
        <p:spPr>
          <a:xfrm>
            <a:off x="286259" y="1586255"/>
            <a:ext cx="23495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Variables:  </a:t>
            </a:r>
            <a:r>
              <a:rPr lang="en-US" sz="1000" dirty="0" smtClean="0"/>
              <a:t>All available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Frequency: </a:t>
            </a:r>
            <a:r>
              <a:rPr lang="en-US" sz="1000" dirty="0" smtClean="0"/>
              <a:t>Monthly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Reanalyses:  </a:t>
            </a:r>
            <a:r>
              <a:rPr lang="en-US" sz="1000" dirty="0" smtClean="0"/>
              <a:t>NASA/GMAO MERRA, ECMWF ERA-Interim, JMA JRA-25 and JRA-55, NOAA NCEP CFSR 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2903987" y="1172872"/>
            <a:ext cx="28063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3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2903986" y="1600200"/>
            <a:ext cx="28063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/>
              <a:t>Variables:  </a:t>
            </a:r>
            <a:r>
              <a:rPr lang="en-US" sz="1000" dirty="0" smtClean="0"/>
              <a:t>Surface Temperature, Geopotential Height, Relative Humidity, Precipitation, Precipitable Water, </a:t>
            </a:r>
            <a:r>
              <a:rPr lang="en-US" sz="1000" dirty="0"/>
              <a:t> </a:t>
            </a:r>
            <a:r>
              <a:rPr lang="en-US" sz="1000" dirty="0" smtClean="0"/>
              <a:t>Evaporation Rate, Surface Pressure, Ozone</a:t>
            </a:r>
            <a:endParaRPr lang="en-US" sz="10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/>
              <a:t>Frequency: </a:t>
            </a:r>
            <a:r>
              <a:rPr lang="en-US" sz="1000" dirty="0"/>
              <a:t> </a:t>
            </a:r>
            <a:r>
              <a:rPr lang="en-US" sz="1000" dirty="0" smtClean="0"/>
              <a:t>6 </a:t>
            </a:r>
            <a:r>
              <a:rPr lang="en-US" sz="1000" dirty="0" err="1" smtClean="0"/>
              <a:t>hr</a:t>
            </a:r>
            <a:endParaRPr lang="en-US" sz="1000" dirty="0" smtClean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Reanalyses</a:t>
            </a:r>
            <a:r>
              <a:rPr lang="en-US" sz="1000" b="1" dirty="0"/>
              <a:t>:  </a:t>
            </a:r>
            <a:r>
              <a:rPr lang="en-US" sz="1000" dirty="0"/>
              <a:t>NASA/GMAO </a:t>
            </a:r>
            <a:r>
              <a:rPr lang="en-US" sz="1000" dirty="0" smtClean="0"/>
              <a:t>MERRA (MERRA 2 monthly), </a:t>
            </a:r>
            <a:r>
              <a:rPr lang="en-US" sz="1000" dirty="0"/>
              <a:t>ECMWF ERA-Interim, </a:t>
            </a:r>
            <a:r>
              <a:rPr lang="en-US" sz="1000" dirty="0" smtClean="0"/>
              <a:t>JMA </a:t>
            </a:r>
            <a:r>
              <a:rPr lang="en-US" sz="1000" dirty="0"/>
              <a:t>JRA-55, NOAA NCEP CFSR 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5982784" y="1186793"/>
            <a:ext cx="2704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5</a:t>
            </a:r>
          </a:p>
        </p:txBody>
      </p:sp>
      <p:sp>
        <p:nvSpPr>
          <p:cNvPr id="111" name="Rectangular Callout 110"/>
          <p:cNvSpPr/>
          <p:nvPr/>
        </p:nvSpPr>
        <p:spPr>
          <a:xfrm flipV="1">
            <a:off x="199669" y="4834418"/>
            <a:ext cx="3157133" cy="1387033"/>
          </a:xfrm>
          <a:prstGeom prst="wedgeRectCallout">
            <a:avLst>
              <a:gd name="adj1" fmla="val 19223"/>
              <a:gd name="adj2" fmla="val 89067"/>
            </a:avLst>
          </a:prstGeom>
          <a:gradFill flip="none" rotWithShape="1">
            <a:gsLst>
              <a:gs pos="51000">
                <a:schemeClr val="bg1"/>
              </a:gs>
              <a:gs pos="100000">
                <a:srgbClr val="ABE9FF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B0F0"/>
            </a:solidFill>
            <a:prstDash val="sysDot"/>
          </a:ln>
          <a:effectLst>
            <a:glow rad="101600">
              <a:srgbClr val="ABE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Rectangular Callout 111"/>
          <p:cNvSpPr/>
          <p:nvPr/>
        </p:nvSpPr>
        <p:spPr>
          <a:xfrm flipV="1">
            <a:off x="3577023" y="4800600"/>
            <a:ext cx="2403574" cy="1581150"/>
          </a:xfrm>
          <a:prstGeom prst="wedgeRectCallout">
            <a:avLst>
              <a:gd name="adj1" fmla="val 43305"/>
              <a:gd name="adj2" fmla="val 90042"/>
            </a:avLst>
          </a:prstGeom>
          <a:gradFill>
            <a:gsLst>
              <a:gs pos="51000">
                <a:schemeClr val="bg1"/>
              </a:gs>
              <a:gs pos="100000">
                <a:srgbClr val="92D050"/>
              </a:gs>
            </a:gsLst>
            <a:path path="circle">
              <a:fillToRect l="50000" t="50000" r="50000" b="50000"/>
            </a:path>
          </a:gradFill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>
            <a:glow rad="101600">
              <a:schemeClr val="bg1">
                <a:lumMod val="6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202063" y="4891325"/>
            <a:ext cx="3154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2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202063" y="5298071"/>
            <a:ext cx="315473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Variables: </a:t>
            </a:r>
            <a:r>
              <a:rPr lang="en-US" sz="1000" dirty="0" smtClean="0"/>
              <a:t>Temperature, Sea Level Pressure, U-wind, V-wind, Specific Humidity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Frequency: </a:t>
            </a:r>
            <a:r>
              <a:rPr lang="en-US" sz="1000" dirty="0" smtClean="0"/>
              <a:t>6hr (w/ 3hr for Sea Level Pressure)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/>
              <a:t>Reanalyses:  </a:t>
            </a:r>
            <a:r>
              <a:rPr lang="en-US" sz="1000" dirty="0"/>
              <a:t>NASA/GMAO MERRA, ECMWF ERA-Interim, </a:t>
            </a:r>
            <a:r>
              <a:rPr lang="en-US" sz="1000" dirty="0" smtClean="0"/>
              <a:t>JRA-55</a:t>
            </a:r>
            <a:r>
              <a:rPr lang="en-US" sz="1000" dirty="0"/>
              <a:t>, NOAA NCEP CFSR 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3577023" y="4879750"/>
            <a:ext cx="2406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4</a:t>
            </a:r>
          </a:p>
        </p:txBody>
      </p:sp>
      <p:sp>
        <p:nvSpPr>
          <p:cNvPr id="125" name="Rectangular Callout 124"/>
          <p:cNvSpPr/>
          <p:nvPr/>
        </p:nvSpPr>
        <p:spPr>
          <a:xfrm flipV="1">
            <a:off x="6183800" y="4638674"/>
            <a:ext cx="2766613" cy="1743075"/>
          </a:xfrm>
          <a:prstGeom prst="wedgeRectCallout">
            <a:avLst>
              <a:gd name="adj1" fmla="val 43357"/>
              <a:gd name="adj2" fmla="val 76027"/>
            </a:avLst>
          </a:prstGeom>
          <a:gradFill>
            <a:gsLst>
              <a:gs pos="51000">
                <a:schemeClr val="bg1"/>
              </a:gs>
              <a:gs pos="100000">
                <a:srgbClr val="92D050"/>
              </a:gs>
            </a:gsLst>
            <a:path path="circle">
              <a:fillToRect l="50000" t="50000" r="50000" b="50000"/>
            </a:path>
          </a:gradFill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>
            <a:glow rad="101600">
              <a:schemeClr val="bg1">
                <a:lumMod val="6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183801" y="4695825"/>
            <a:ext cx="2543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PHASE 6</a:t>
            </a:r>
          </a:p>
        </p:txBody>
      </p:sp>
      <p:pic>
        <p:nvPicPr>
          <p:cNvPr id="5" name="Picture 13" descr="C:\Users\mamciner\Documents\Data\Data Services Manager\Presentations\NASAClimateDataServices_Overview\transparentnasa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379" y="6353175"/>
            <a:ext cx="578471" cy="4734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86260" y="1355927"/>
            <a:ext cx="234952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/>
              <a:t>E</a:t>
            </a:r>
            <a:r>
              <a:rPr lang="en-US" sz="1000" i="1" dirty="0" smtClean="0"/>
              <a:t>xtended Monthly Data to end of 2014</a:t>
            </a:r>
            <a:endParaRPr lang="en-US" sz="1000" i="1" dirty="0"/>
          </a:p>
        </p:txBody>
      </p:sp>
      <p:sp>
        <p:nvSpPr>
          <p:cNvPr id="128" name="Rectangle 127"/>
          <p:cNvSpPr/>
          <p:nvPr/>
        </p:nvSpPr>
        <p:spPr>
          <a:xfrm>
            <a:off x="2903986" y="1353979"/>
            <a:ext cx="28063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/>
              <a:t>Next Six High Frequency Variables</a:t>
            </a:r>
            <a:endParaRPr lang="en-US" sz="1000" i="1" dirty="0"/>
          </a:p>
        </p:txBody>
      </p:sp>
      <p:sp>
        <p:nvSpPr>
          <p:cNvPr id="129" name="Rectangle 128"/>
          <p:cNvSpPr/>
          <p:nvPr/>
        </p:nvSpPr>
        <p:spPr>
          <a:xfrm>
            <a:off x="194732" y="5053680"/>
            <a:ext cx="316207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/>
              <a:t>First Five High Frequency Variables</a:t>
            </a:r>
            <a:endParaRPr lang="en-US" sz="1000" i="1" dirty="0"/>
          </a:p>
        </p:txBody>
      </p:sp>
      <p:sp>
        <p:nvSpPr>
          <p:cNvPr id="130" name="Rectangle 129"/>
          <p:cNvSpPr/>
          <p:nvPr/>
        </p:nvSpPr>
        <p:spPr>
          <a:xfrm>
            <a:off x="3579930" y="5042962"/>
            <a:ext cx="2403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/>
              <a:t>Process Newest Reanalysis</a:t>
            </a:r>
            <a:endParaRPr lang="en-US" sz="1000" i="1" dirty="0"/>
          </a:p>
        </p:txBody>
      </p:sp>
      <p:sp>
        <p:nvSpPr>
          <p:cNvPr id="131" name="Rectangle 130"/>
          <p:cNvSpPr/>
          <p:nvPr/>
        </p:nvSpPr>
        <p:spPr>
          <a:xfrm>
            <a:off x="3579930" y="5238467"/>
            <a:ext cx="24037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Variables:  </a:t>
            </a:r>
            <a:r>
              <a:rPr lang="en-US" sz="1000" dirty="0" smtClean="0"/>
              <a:t>All Phase 2 &amp; 3 CREATE-IP Variables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Frequency: </a:t>
            </a:r>
            <a:r>
              <a:rPr lang="en-US" sz="1000" dirty="0" smtClean="0"/>
              <a:t>Monthly, 6hr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Reanalyses:  </a:t>
            </a:r>
            <a:r>
              <a:rPr lang="en-US" sz="1000" dirty="0" smtClean="0"/>
              <a:t>NASA/GMAO MERRA2, ECMWF ERA-20C, NOAA ESRL 20CRv2c 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6208660" y="5086350"/>
            <a:ext cx="274175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Variables:  </a:t>
            </a:r>
            <a:r>
              <a:rPr lang="en-US" sz="1000" dirty="0" smtClean="0"/>
              <a:t>Sensible and Latent Heat Fluxes, Vertical Velocity, Cloud Fraction, Total Ozone Column, Radiation Fluxes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Frequency: </a:t>
            </a:r>
            <a:r>
              <a:rPr lang="en-US" sz="1000" dirty="0">
                <a:solidFill>
                  <a:prstClr val="black"/>
                </a:solidFill>
              </a:rPr>
              <a:t>Monthly and </a:t>
            </a:r>
            <a:r>
              <a:rPr lang="en-US" sz="1000" dirty="0" smtClean="0">
                <a:solidFill>
                  <a:prstClr val="black"/>
                </a:solidFill>
              </a:rPr>
              <a:t>6hr</a:t>
            </a:r>
            <a:endParaRPr lang="en-US" sz="1000" dirty="0" smtClean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Reanalyses: </a:t>
            </a:r>
            <a:r>
              <a:rPr lang="en-US" sz="1000" dirty="0"/>
              <a:t>NASA/GMAO </a:t>
            </a:r>
            <a:r>
              <a:rPr lang="en-US" sz="1000" dirty="0" smtClean="0"/>
              <a:t>MERRA and MERRA2, </a:t>
            </a:r>
            <a:r>
              <a:rPr lang="en-US" sz="1000" dirty="0"/>
              <a:t>ECMWF </a:t>
            </a:r>
            <a:r>
              <a:rPr lang="en-US" sz="1000" dirty="0" smtClean="0"/>
              <a:t>ERA-Interim and 20C, </a:t>
            </a:r>
            <a:r>
              <a:rPr lang="en-US" sz="1000" dirty="0"/>
              <a:t>JMA </a:t>
            </a:r>
            <a:r>
              <a:rPr lang="en-US" sz="1000" dirty="0" smtClean="0"/>
              <a:t>JRA-55</a:t>
            </a:r>
            <a:r>
              <a:rPr lang="en-US" sz="1000" dirty="0"/>
              <a:t>, NOAA </a:t>
            </a:r>
            <a:r>
              <a:rPr lang="en-US" sz="1000" dirty="0" smtClean="0"/>
              <a:t>NCEP/CFSR ESRL/20CR </a:t>
            </a:r>
            <a:endParaRPr lang="en-US" sz="1000" dirty="0"/>
          </a:p>
          <a:p>
            <a:pPr marL="285750" indent="-285750">
              <a:buFont typeface="Wingdings" pitchFamily="2" charset="2"/>
              <a:buChar char="Ø"/>
            </a:pPr>
            <a:endParaRPr lang="en-US" sz="1000" dirty="0" smtClean="0"/>
          </a:p>
        </p:txBody>
      </p:sp>
      <p:sp>
        <p:nvSpPr>
          <p:cNvPr id="133" name="Rectangle 132"/>
          <p:cNvSpPr/>
          <p:nvPr/>
        </p:nvSpPr>
        <p:spPr>
          <a:xfrm>
            <a:off x="6008239" y="1652826"/>
            <a:ext cx="267856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Variables:  </a:t>
            </a:r>
            <a:r>
              <a:rPr lang="en-US" sz="1000" dirty="0" smtClean="0"/>
              <a:t>Assimilated state variables (temp, pressure, u-wind, v-wind, specific humidity)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Frequency: </a:t>
            </a:r>
            <a:r>
              <a:rPr lang="en-US" sz="1000" dirty="0" smtClean="0"/>
              <a:t>monthly, 6 hr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00" b="1" dirty="0" smtClean="0"/>
              <a:t>Reanalyses: </a:t>
            </a:r>
            <a:r>
              <a:rPr lang="en-US" sz="1000" dirty="0"/>
              <a:t>TBD</a:t>
            </a:r>
            <a:endParaRPr lang="en-US" sz="1000" dirty="0" smtClean="0"/>
          </a:p>
        </p:txBody>
      </p:sp>
      <p:sp>
        <p:nvSpPr>
          <p:cNvPr id="134" name="Rectangle 133"/>
          <p:cNvSpPr/>
          <p:nvPr/>
        </p:nvSpPr>
        <p:spPr>
          <a:xfrm>
            <a:off x="6183800" y="4863630"/>
            <a:ext cx="276661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/>
              <a:t>Extended available data to end of 2015</a:t>
            </a:r>
            <a:endParaRPr lang="en-US" sz="1000" i="1" dirty="0"/>
          </a:p>
        </p:txBody>
      </p:sp>
      <p:sp>
        <p:nvSpPr>
          <p:cNvPr id="135" name="Rectangle 134"/>
          <p:cNvSpPr/>
          <p:nvPr/>
        </p:nvSpPr>
        <p:spPr>
          <a:xfrm>
            <a:off x="6013028" y="1377368"/>
            <a:ext cx="267377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/>
              <a:t>Innovations and Observations</a:t>
            </a:r>
            <a:endParaRPr lang="en-US" sz="1000" i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620000" y="3124200"/>
            <a:ext cx="9444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977467" y="911262"/>
            <a:ext cx="27093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/>
              <a:t>(</a:t>
            </a:r>
            <a:r>
              <a:rPr lang="en-US" sz="1050" dirty="0" smtClean="0"/>
              <a:t>in planning)</a:t>
            </a:r>
            <a:endParaRPr lang="en-US" sz="1050" dirty="0"/>
          </a:p>
        </p:txBody>
      </p:sp>
      <p:sp>
        <p:nvSpPr>
          <p:cNvPr id="14" name="Rectangle 13"/>
          <p:cNvSpPr/>
          <p:nvPr/>
        </p:nvSpPr>
        <p:spPr>
          <a:xfrm>
            <a:off x="8191500" y="2847975"/>
            <a:ext cx="40748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 smtClean="0"/>
              <a:t>TBD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21151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9167" y="-214737"/>
            <a:ext cx="7886700" cy="1325563"/>
          </a:xfrm>
        </p:spPr>
        <p:txBody>
          <a:bodyPr/>
          <a:lstStyle/>
          <a:p>
            <a:r>
              <a:rPr lang="en-US" dirty="0" smtClean="0"/>
              <a:t>Requests and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S-RIP (SPARC Reanalysis Intercomparison)</a:t>
            </a:r>
          </a:p>
          <a:p>
            <a:pPr lvl="1"/>
            <a:r>
              <a:rPr lang="en-US" dirty="0" smtClean="0"/>
              <a:t>Requested 6h Ozone</a:t>
            </a:r>
          </a:p>
          <a:p>
            <a:pPr lvl="1"/>
            <a:r>
              <a:rPr lang="en-US" dirty="0" smtClean="0"/>
              <a:t>Include older reanalyses into CREATE</a:t>
            </a:r>
          </a:p>
          <a:p>
            <a:pPr lvl="2"/>
            <a:r>
              <a:rPr lang="en-US" dirty="0" smtClean="0"/>
              <a:t>NCEP/NCAR</a:t>
            </a:r>
          </a:p>
          <a:p>
            <a:pPr lvl="2"/>
            <a:r>
              <a:rPr lang="en-US" dirty="0" smtClean="0"/>
              <a:t>NCEP DOE</a:t>
            </a:r>
          </a:p>
          <a:p>
            <a:pPr lvl="2"/>
            <a:r>
              <a:rPr lang="en-US" dirty="0" smtClean="0"/>
              <a:t>ERA40</a:t>
            </a:r>
          </a:p>
          <a:p>
            <a:r>
              <a:rPr lang="en-US" dirty="0" smtClean="0"/>
              <a:t>Monthly Ensembles from 20CRv2</a:t>
            </a:r>
          </a:p>
          <a:p>
            <a:pPr lvl="1"/>
            <a:r>
              <a:rPr lang="en-US" dirty="0" smtClean="0"/>
              <a:t>56 ensembles/month</a:t>
            </a:r>
          </a:p>
          <a:p>
            <a:r>
              <a:rPr lang="en-US" dirty="0" smtClean="0"/>
              <a:t>CFSR</a:t>
            </a:r>
          </a:p>
          <a:p>
            <a:pPr lvl="1"/>
            <a:r>
              <a:rPr lang="en-US" dirty="0" smtClean="0"/>
              <a:t>Monthly diurnal cycle (hourly values)</a:t>
            </a:r>
          </a:p>
          <a:p>
            <a:r>
              <a:rPr lang="en-US" dirty="0" smtClean="0"/>
              <a:t>JMA wants full statistics about who is using their reanalysis</a:t>
            </a:r>
          </a:p>
          <a:p>
            <a:pPr marL="0" indent="0">
              <a:buNone/>
            </a:pPr>
            <a:r>
              <a:rPr lang="en-US" dirty="0" smtClean="0"/>
              <a:t>                               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1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259" y="-192435"/>
            <a:ext cx="7886700" cy="1325563"/>
          </a:xfrm>
        </p:spPr>
        <p:txBody>
          <a:bodyPr/>
          <a:lstStyle/>
          <a:p>
            <a:r>
              <a:rPr lang="en-US" dirty="0" smtClean="0"/>
              <a:t>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</a:t>
            </a:r>
            <a:r>
              <a:rPr lang="en-US" dirty="0" smtClean="0"/>
              <a:t>with reanalysis centers to add O-A and O-F</a:t>
            </a:r>
          </a:p>
          <a:p>
            <a:pPr lvl="1"/>
            <a:r>
              <a:rPr lang="en-US" dirty="0" smtClean="0"/>
              <a:t>This has never been done but may provide valuable information about model differences and uncertainties</a:t>
            </a:r>
          </a:p>
          <a:p>
            <a:r>
              <a:rPr lang="en-US" dirty="0" smtClean="0"/>
              <a:t>Include tendencies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Additional variables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41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0680" y="-237040"/>
            <a:ext cx="7886700" cy="1325563"/>
          </a:xfrm>
        </p:spPr>
        <p:txBody>
          <a:bodyPr/>
          <a:lstStyle/>
          <a:p>
            <a:r>
              <a:rPr lang="en-US" dirty="0" smtClean="0"/>
              <a:t>CREATE-IP as a use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reanalysis is all about</a:t>
            </a:r>
          </a:p>
          <a:p>
            <a:r>
              <a:rPr lang="en-US" dirty="0" smtClean="0"/>
              <a:t>Preparing and publishing reanalysis in ESGF </a:t>
            </a:r>
          </a:p>
          <a:p>
            <a:r>
              <a:rPr lang="en-US" dirty="0" smtClean="0"/>
              <a:t>Data production</a:t>
            </a:r>
          </a:p>
          <a:p>
            <a:r>
              <a:rPr lang="en-US" dirty="0" smtClean="0"/>
              <a:t>Visualization – QC etc.</a:t>
            </a:r>
          </a:p>
          <a:p>
            <a:r>
              <a:rPr lang="en-US" dirty="0" smtClean="0"/>
              <a:t>Agreements, issues, additional </a:t>
            </a:r>
            <a:r>
              <a:rPr lang="en-US" dirty="0" smtClean="0"/>
              <a:t>requests.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85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0520" y="-192435"/>
            <a:ext cx="7886700" cy="132556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Reanalysis – what it is and who is doing 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601" y="1435331"/>
            <a:ext cx="5103077" cy="4965469"/>
          </a:xfrm>
        </p:spPr>
        <p:txBody>
          <a:bodyPr/>
          <a:lstStyle/>
          <a:p>
            <a:r>
              <a:rPr lang="en-US" dirty="0"/>
              <a:t>Comprehensive record of </a:t>
            </a:r>
            <a:r>
              <a:rPr lang="en-US" i="1" dirty="0"/>
              <a:t>past weather and climate</a:t>
            </a:r>
            <a:r>
              <a:rPr lang="en-US" dirty="0"/>
              <a:t>. Observations and a weather forecast model are combined to </a:t>
            </a:r>
            <a:r>
              <a:rPr lang="en-US" dirty="0" smtClean="0"/>
              <a:t>produce </a:t>
            </a:r>
            <a:r>
              <a:rPr lang="en-US" dirty="0"/>
              <a:t>the ~35-year record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Only a </a:t>
            </a:r>
            <a:r>
              <a:rPr lang="en-US" dirty="0"/>
              <a:t>few centers around the world produce a reanalysis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34773" y="3492406"/>
            <a:ext cx="2423805" cy="25853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ECMWF ERA-Interim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NOAA/NCEP CFSR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NASA/GSFC MERRA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NASA/GSFC MERRA2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20CR NOAA/ESRL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JMA </a:t>
            </a:r>
            <a:r>
              <a:rPr lang="en-US" dirty="0" smtClean="0"/>
              <a:t>JRA-55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JMA JRA-25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NOAA ESRL 20CRv2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ECMWF ERA20C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46464" y="2185639"/>
            <a:ext cx="357954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8100"/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We have permission from these centers to repackage their reanalysis and distribute it through ESGF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478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806" y="-158981"/>
            <a:ext cx="78867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Why is putting reanalyses into ESGF important?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543" y="1491088"/>
            <a:ext cx="7389077" cy="4909712"/>
          </a:xfrm>
        </p:spPr>
        <p:txBody>
          <a:bodyPr>
            <a:normAutofit/>
          </a:bodyPr>
          <a:lstStyle/>
          <a:p>
            <a:r>
              <a:rPr lang="en-US" dirty="0"/>
              <a:t>Used by climate scientists to study past trends in weather and climate and to study events such as droughts </a:t>
            </a:r>
            <a:r>
              <a:rPr lang="en-US" dirty="0" smtClean="0"/>
              <a:t>and hurricanes</a:t>
            </a:r>
          </a:p>
          <a:p>
            <a:r>
              <a:rPr lang="en-US" dirty="0" smtClean="0"/>
              <a:t>Used to validate CMIP models</a:t>
            </a:r>
          </a:p>
          <a:p>
            <a:pPr lvl="1"/>
            <a:r>
              <a:rPr lang="en-US" dirty="0" smtClean="0"/>
              <a:t>Fields that are not directly observed - complementary to  obs4MIPs</a:t>
            </a:r>
          </a:p>
          <a:p>
            <a:pPr lvl="1"/>
            <a:r>
              <a:rPr lang="en-US" dirty="0" smtClean="0"/>
              <a:t>Expanded version of ana4MIPs</a:t>
            </a:r>
          </a:p>
          <a:p>
            <a:r>
              <a:rPr lang="en-US" dirty="0" smtClean="0"/>
              <a:t>Multiple reanalyses – help address uncertainty	</a:t>
            </a:r>
          </a:p>
          <a:p>
            <a:pPr lvl="1"/>
            <a:r>
              <a:rPr lang="en-US" dirty="0" smtClean="0"/>
              <a:t>Agreement among reanalyses promotes confidence</a:t>
            </a:r>
          </a:p>
          <a:p>
            <a:pPr lvl="1"/>
            <a:r>
              <a:rPr lang="en-US" dirty="0" smtClean="0"/>
              <a:t>Disagreement suggests more uncertainty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530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8084" y="-203586"/>
            <a:ext cx="7886700" cy="1325563"/>
          </a:xfrm>
        </p:spPr>
        <p:txBody>
          <a:bodyPr/>
          <a:lstStyle/>
          <a:p>
            <a:r>
              <a:rPr lang="en-US" dirty="0" smtClean="0"/>
              <a:t>Preparing reanalysis data for ESGF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dirty="0" smtClean="0"/>
              <a:t>Some reanalyses </a:t>
            </a:r>
            <a:r>
              <a:rPr lang="en-US" dirty="0"/>
              <a:t>maintain </a:t>
            </a:r>
            <a:r>
              <a:rPr lang="en-US" dirty="0" smtClean="0"/>
              <a:t>their own data </a:t>
            </a:r>
            <a:r>
              <a:rPr lang="en-US" dirty="0"/>
              <a:t>repository; ECMWF, CFSR and JRA-55 are also available at </a:t>
            </a:r>
            <a:r>
              <a:rPr lang="en-US" dirty="0" smtClean="0"/>
              <a:t>UCAR’s CISL site</a:t>
            </a:r>
          </a:p>
          <a:p>
            <a:pPr marL="228600" lvl="1">
              <a:spcBef>
                <a:spcPts val="1000"/>
              </a:spcBef>
            </a:pPr>
            <a:r>
              <a:rPr lang="en-US" dirty="0" smtClean="0"/>
              <a:t>Access to data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Web server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Wget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ftp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Python API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ECMWF has download restriction to 10GB per session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JRA-55 1 hour disconnect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703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3050" y="-203586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Preparing data for ESGF (continued)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Other issues:</a:t>
            </a:r>
          </a:p>
          <a:p>
            <a:pPr lvl="1"/>
            <a:r>
              <a:rPr lang="en-US" dirty="0" smtClean="0"/>
              <a:t>CISL </a:t>
            </a:r>
            <a:r>
              <a:rPr lang="en-US" i="1" dirty="0" smtClean="0"/>
              <a:t>GRIB-to-</a:t>
            </a:r>
            <a:r>
              <a:rPr lang="en-US" i="1" dirty="0" err="1" smtClean="0"/>
              <a:t>NetCDF</a:t>
            </a:r>
            <a:r>
              <a:rPr lang="en-US" dirty="0" smtClean="0"/>
              <a:t> changes attribute names</a:t>
            </a:r>
          </a:p>
          <a:p>
            <a:pPr lvl="1"/>
            <a:r>
              <a:rPr lang="en-US" dirty="0" smtClean="0"/>
              <a:t>CISL reanalysis resolution are different than that from the individual repositories for ECMWF and NCEP	</a:t>
            </a:r>
          </a:p>
          <a:p>
            <a:pPr lvl="2"/>
            <a:r>
              <a:rPr lang="en-US" dirty="0" smtClean="0"/>
              <a:t>ERA-Interim CISL-256x512 vs ECMWF-241x480</a:t>
            </a:r>
          </a:p>
          <a:p>
            <a:pPr lvl="2"/>
            <a:r>
              <a:rPr lang="en-US" dirty="0" smtClean="0"/>
              <a:t>CFSR</a:t>
            </a:r>
          </a:p>
          <a:p>
            <a:pPr lvl="1"/>
            <a:r>
              <a:rPr lang="en-US" dirty="0" smtClean="0"/>
              <a:t>Processing with CMOR2 preparation requires a customized python wrapper </a:t>
            </a:r>
          </a:p>
          <a:p>
            <a:pPr lvl="2"/>
            <a:r>
              <a:rPr lang="en-US" dirty="0" smtClean="0"/>
              <a:t>Templates for file dates</a:t>
            </a:r>
          </a:p>
          <a:p>
            <a:pPr lvl="2"/>
            <a:r>
              <a:rPr lang="en-US" dirty="0" smtClean="0"/>
              <a:t>Monthly data is relatively easy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41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6435" y="-203586"/>
            <a:ext cx="7886700" cy="1325563"/>
          </a:xfrm>
        </p:spPr>
        <p:txBody>
          <a:bodyPr/>
          <a:lstStyle/>
          <a:p>
            <a:r>
              <a:rPr lang="en-US" dirty="0" smtClean="0"/>
              <a:t>CREATE special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Processing CMOR 6 hour data (only the assimilation step)</a:t>
            </a:r>
          </a:p>
          <a:p>
            <a:pPr lvl="1"/>
            <a:r>
              <a:rPr lang="en-US" dirty="0" smtClean="0"/>
              <a:t>CFSR and MERRA2 require 12-15 minutes per month per 3D variable</a:t>
            </a:r>
          </a:p>
          <a:p>
            <a:pPr lvl="1"/>
            <a:r>
              <a:rPr lang="en-US" dirty="0" smtClean="0"/>
              <a:t>CMOR warnings are disabled for 6h data</a:t>
            </a:r>
          </a:p>
          <a:p>
            <a:r>
              <a:rPr lang="en-US" dirty="0" smtClean="0"/>
              <a:t>Post-processing </a:t>
            </a:r>
          </a:p>
          <a:p>
            <a:pPr lvl="1"/>
            <a:r>
              <a:rPr lang="en-US" dirty="0" smtClean="0"/>
              <a:t>Meta data correction – attributes modified</a:t>
            </a:r>
          </a:p>
          <a:p>
            <a:pPr lvl="1"/>
            <a:r>
              <a:rPr lang="en-US" dirty="0" smtClean="0"/>
              <a:t>Units correction</a:t>
            </a:r>
          </a:p>
          <a:p>
            <a:r>
              <a:rPr lang="en-US" dirty="0" smtClean="0"/>
              <a:t>Error in CMIP5 processing of ozone (S-RIP)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179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294" y="-181284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CMOR processing for inclusion into ESGF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processor for one 6h variable for MERRA2 requires 2-5 days per variable for 35 year period</a:t>
            </a:r>
          </a:p>
          <a:p>
            <a:pPr lvl="1"/>
            <a:r>
              <a:rPr lang="en-US" dirty="0" smtClean="0"/>
              <a:t>Multiple variables can be processed simultaneously</a:t>
            </a:r>
          </a:p>
          <a:p>
            <a:r>
              <a:rPr lang="en-US" dirty="0" smtClean="0"/>
              <a:t>Currently ~25TB for all the reanalyses</a:t>
            </a:r>
          </a:p>
          <a:p>
            <a:r>
              <a:rPr lang="en-US" dirty="0" smtClean="0"/>
              <a:t>Expected to grow to 100TB with inclusion of 6 hour data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50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8377" y="-203586"/>
            <a:ext cx="7886700" cy="1325563"/>
          </a:xfrm>
        </p:spPr>
        <p:txBody>
          <a:bodyPr/>
          <a:lstStyle/>
          <a:p>
            <a:r>
              <a:rPr lang="en-US" dirty="0" smtClean="0"/>
              <a:t>Quality control for CREATE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1" y="1248936"/>
            <a:ext cx="8559954" cy="5151864"/>
          </a:xfrm>
        </p:spPr>
        <p:txBody>
          <a:bodyPr>
            <a:normAutofit/>
          </a:bodyPr>
          <a:lstStyle/>
          <a:p>
            <a:r>
              <a:rPr lang="en-US" dirty="0"/>
              <a:t>File information and metadata checks include an inventory of file size, date range, pressure levels, time bounds and more. </a:t>
            </a:r>
            <a:endParaRPr lang="en-US" dirty="0" smtClean="0"/>
          </a:p>
          <a:p>
            <a:r>
              <a:rPr lang="en-US" dirty="0" smtClean="0"/>
              <a:t>Grid</a:t>
            </a:r>
            <a:r>
              <a:rPr lang="en-US" dirty="0"/>
              <a:t>, units, shape and </a:t>
            </a:r>
            <a:r>
              <a:rPr lang="en-US" dirty="0" smtClean="0"/>
              <a:t>reasonable min-mean-max</a:t>
            </a:r>
            <a:endParaRPr lang="en-US" dirty="0"/>
          </a:p>
          <a:p>
            <a:r>
              <a:rPr lang="en-US" dirty="0" smtClean="0"/>
              <a:t>Plots of zonal average, time, selected levels for 3D data</a:t>
            </a:r>
          </a:p>
          <a:p>
            <a:r>
              <a:rPr lang="en-US" dirty="0" smtClean="0"/>
              <a:t>QC is done on a Visualization server located at NASA/GSFC</a:t>
            </a:r>
          </a:p>
          <a:p>
            <a:pPr lvl="1"/>
            <a:r>
              <a:rPr lang="en-US" dirty="0" smtClean="0"/>
              <a:t>UV-CDAT (v 2.2.0) both command line and GUI</a:t>
            </a:r>
          </a:p>
          <a:p>
            <a:pPr lvl="1"/>
            <a:r>
              <a:rPr lang="en-US" dirty="0" smtClean="0"/>
              <a:t>Connected to a read-only file system where CMOR processing is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52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1480</TotalTime>
  <Words>902</Words>
  <Application>Microsoft Macintosh PowerPoint</Application>
  <PresentationFormat>On-screen Show (4:3)</PresentationFormat>
  <Paragraphs>154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ＭＳ Ｐゴシック</vt:lpstr>
      <vt:lpstr>Wingdings</vt:lpstr>
      <vt:lpstr>Arial</vt:lpstr>
      <vt:lpstr>Office Theme</vt:lpstr>
      <vt:lpstr>Collaborative REAnalysis Technical Environment</vt:lpstr>
      <vt:lpstr>CREATE-IP as a use case</vt:lpstr>
      <vt:lpstr>Reanalysis – what it is and who is doing it</vt:lpstr>
      <vt:lpstr>Why is putting reanalyses into ESGF important?</vt:lpstr>
      <vt:lpstr>Preparing reanalysis data for ESGF</vt:lpstr>
      <vt:lpstr>Preparing data for ESGF (continued)</vt:lpstr>
      <vt:lpstr>CREATE special problems</vt:lpstr>
      <vt:lpstr>CMOR processing for inclusion into ESGF</vt:lpstr>
      <vt:lpstr>Quality control for CREATE</vt:lpstr>
      <vt:lpstr>QC plots generated on visgpu02</vt:lpstr>
      <vt:lpstr>PowerPoint Presentation</vt:lpstr>
      <vt:lpstr>High frequency QC is an additional challenge</vt:lpstr>
      <vt:lpstr>PowerPoint Presentation</vt:lpstr>
      <vt:lpstr>Requests and Plans</vt:lpstr>
      <vt:lpstr>Plans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REAnalysis Technical Environment</dc:title>
  <dc:creator>Gerald Potter</dc:creator>
  <cp:lastModifiedBy>Gerald Potter</cp:lastModifiedBy>
  <cp:revision>54</cp:revision>
  <dcterms:created xsi:type="dcterms:W3CDTF">2015-12-02T15:47:03Z</dcterms:created>
  <dcterms:modified xsi:type="dcterms:W3CDTF">2015-12-08T04:26:24Z</dcterms:modified>
</cp:coreProperties>
</file>

<file path=docProps/thumbnail.jpeg>
</file>